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B317DE-0BA3-4C4F-81F3-48CB06B4C358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0069EDD-7CAD-41F9-9F24-8B6C3C9D9917}">
      <dgm:prSet phldrT="[Text]"/>
      <dgm:spPr/>
      <dgm:t>
        <a:bodyPr/>
        <a:lstStyle/>
        <a:p>
          <a:r>
            <a:rPr lang="en-US" b="1" i="0" dirty="0" smtClean="0"/>
            <a:t>Memory and imagination</a:t>
          </a:r>
          <a:endParaRPr lang="en-US" b="0" i="0" dirty="0" smtClean="0"/>
        </a:p>
        <a:p>
          <a:endParaRPr lang="en-US" dirty="0"/>
        </a:p>
      </dgm:t>
    </dgm:pt>
    <dgm:pt modelId="{D08F79D3-E986-45A8-8E86-364326DD6B34}" type="parTrans" cxnId="{CB43099D-B224-45C9-9786-C01A3417AA25}">
      <dgm:prSet/>
      <dgm:spPr/>
      <dgm:t>
        <a:bodyPr/>
        <a:lstStyle/>
        <a:p>
          <a:endParaRPr lang="en-US"/>
        </a:p>
      </dgm:t>
    </dgm:pt>
    <dgm:pt modelId="{209AAA81-CB06-466F-B4ED-0C2703270AB3}" type="sibTrans" cxnId="{CB43099D-B224-45C9-9786-C01A3417AA25}">
      <dgm:prSet/>
      <dgm:spPr/>
      <dgm:t>
        <a:bodyPr/>
        <a:lstStyle/>
        <a:p>
          <a:endParaRPr lang="en-US"/>
        </a:p>
      </dgm:t>
    </dgm:pt>
    <dgm:pt modelId="{A9BBBE90-D51D-48DB-A81F-180E1212DB4B}">
      <dgm:prSet phldrT="[Text]"/>
      <dgm:spPr/>
      <dgm:t>
        <a:bodyPr/>
        <a:lstStyle/>
        <a:p>
          <a:r>
            <a:rPr lang="en-US" b="1" i="0" dirty="0" smtClean="0"/>
            <a:t>Identity and belonging</a:t>
          </a:r>
          <a:endParaRPr lang="en-US" dirty="0"/>
        </a:p>
      </dgm:t>
    </dgm:pt>
    <dgm:pt modelId="{8760FD66-8A46-4EA1-A888-AF6328E431B2}" type="parTrans" cxnId="{BDD3912D-D762-470D-8216-3FBDAD95A21D}">
      <dgm:prSet/>
      <dgm:spPr/>
      <dgm:t>
        <a:bodyPr/>
        <a:lstStyle/>
        <a:p>
          <a:endParaRPr lang="en-US"/>
        </a:p>
      </dgm:t>
    </dgm:pt>
    <dgm:pt modelId="{695EDC00-B83C-40A6-AFF5-DDA8DA9F5E23}" type="sibTrans" cxnId="{BDD3912D-D762-470D-8216-3FBDAD95A21D}">
      <dgm:prSet/>
      <dgm:spPr/>
      <dgm:t>
        <a:bodyPr/>
        <a:lstStyle/>
        <a:p>
          <a:endParaRPr lang="en-US"/>
        </a:p>
      </dgm:t>
    </dgm:pt>
    <dgm:pt modelId="{131DBF80-0712-445A-A92F-A58AAEADD404}">
      <dgm:prSet/>
      <dgm:spPr/>
      <dgm:t>
        <a:bodyPr/>
        <a:lstStyle/>
        <a:p>
          <a:r>
            <a:rPr lang="en-US" b="1" i="0" smtClean="0"/>
            <a:t>Borders and nationalism</a:t>
          </a:r>
          <a:endParaRPr lang="en-US"/>
        </a:p>
      </dgm:t>
    </dgm:pt>
    <dgm:pt modelId="{7E7A6EE1-A16F-46F0-A8A2-9566BBEDF1C4}" type="parTrans" cxnId="{A73C19ED-EA1C-47BB-90B6-1F4CB19312CE}">
      <dgm:prSet/>
      <dgm:spPr/>
      <dgm:t>
        <a:bodyPr/>
        <a:lstStyle/>
        <a:p>
          <a:endParaRPr lang="en-US"/>
        </a:p>
      </dgm:t>
    </dgm:pt>
    <dgm:pt modelId="{054BC681-33C9-4741-9DF1-850A0B93155D}" type="sibTrans" cxnId="{A73C19ED-EA1C-47BB-90B6-1F4CB19312CE}">
      <dgm:prSet/>
      <dgm:spPr/>
      <dgm:t>
        <a:bodyPr/>
        <a:lstStyle/>
        <a:p>
          <a:endParaRPr lang="en-US"/>
        </a:p>
      </dgm:t>
    </dgm:pt>
    <dgm:pt modelId="{F1125DEF-F940-4762-BA6F-8F102561B902}">
      <dgm:prSet/>
      <dgm:spPr/>
      <dgm:t>
        <a:bodyPr/>
        <a:lstStyle/>
        <a:p>
          <a:r>
            <a:rPr lang="en-US" b="1" i="0" smtClean="0"/>
            <a:t>Communal violence</a:t>
          </a:r>
          <a:endParaRPr lang="en-US"/>
        </a:p>
      </dgm:t>
    </dgm:pt>
    <dgm:pt modelId="{81DEEB09-2F8C-4CB0-9BD3-2631026EFDE2}" type="parTrans" cxnId="{D7E28CA2-B8A8-4ADF-9EE5-36C907EE3B2C}">
      <dgm:prSet/>
      <dgm:spPr/>
      <dgm:t>
        <a:bodyPr/>
        <a:lstStyle/>
        <a:p>
          <a:endParaRPr lang="en-US"/>
        </a:p>
      </dgm:t>
    </dgm:pt>
    <dgm:pt modelId="{9FE46153-E475-4DEA-9635-FA6FF60E4ACF}" type="sibTrans" cxnId="{D7E28CA2-B8A8-4ADF-9EE5-36C907EE3B2C}">
      <dgm:prSet/>
      <dgm:spPr/>
      <dgm:t>
        <a:bodyPr/>
        <a:lstStyle/>
        <a:p>
          <a:endParaRPr lang="en-US"/>
        </a:p>
      </dgm:t>
    </dgm:pt>
    <dgm:pt modelId="{38C3C504-C79F-43E5-8F38-DBA0E1026E4E}" type="pres">
      <dgm:prSet presAssocID="{B3B317DE-0BA3-4C4F-81F3-48CB06B4C35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651972A-55B4-405E-9947-15D17CB3EEF2}" type="pres">
      <dgm:prSet presAssocID="{90069EDD-7CAD-41F9-9F24-8B6C3C9D991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0B22BA-CC16-422C-97CA-59CFCC512C03}" type="pres">
      <dgm:prSet presAssocID="{209AAA81-CB06-466F-B4ED-0C2703270AB3}" presName="sibTrans" presStyleCnt="0"/>
      <dgm:spPr/>
    </dgm:pt>
    <dgm:pt modelId="{2FB5B415-7B65-4003-879F-0CC48D6C2066}" type="pres">
      <dgm:prSet presAssocID="{131DBF80-0712-445A-A92F-A58AAEADD40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C24CD8E-E52D-40F6-B0A4-D594BFF38913}" type="pres">
      <dgm:prSet presAssocID="{054BC681-33C9-4741-9DF1-850A0B93155D}" presName="sibTrans" presStyleCnt="0"/>
      <dgm:spPr/>
    </dgm:pt>
    <dgm:pt modelId="{EF09066B-346F-4623-A7CC-0EA7CA0876A2}" type="pres">
      <dgm:prSet presAssocID="{A9BBBE90-D51D-48DB-A81F-180E1212DB4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EBA0990-B380-4151-BCB0-4FCC238C05AB}" type="pres">
      <dgm:prSet presAssocID="{695EDC00-B83C-40A6-AFF5-DDA8DA9F5E23}" presName="sibTrans" presStyleCnt="0"/>
      <dgm:spPr/>
    </dgm:pt>
    <dgm:pt modelId="{168F9345-CAF3-4C74-AD5D-B3D06DA32975}" type="pres">
      <dgm:prSet presAssocID="{F1125DEF-F940-4762-BA6F-8F102561B902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CD5CBC0-4D0D-4065-A765-2FCE2CE3F7A0}" type="presOf" srcId="{131DBF80-0712-445A-A92F-A58AAEADD404}" destId="{2FB5B415-7B65-4003-879F-0CC48D6C2066}" srcOrd="0" destOrd="0" presId="urn:microsoft.com/office/officeart/2005/8/layout/default"/>
    <dgm:cxn modelId="{A73C19ED-EA1C-47BB-90B6-1F4CB19312CE}" srcId="{B3B317DE-0BA3-4C4F-81F3-48CB06B4C358}" destId="{131DBF80-0712-445A-A92F-A58AAEADD404}" srcOrd="1" destOrd="0" parTransId="{7E7A6EE1-A16F-46F0-A8A2-9566BBEDF1C4}" sibTransId="{054BC681-33C9-4741-9DF1-850A0B93155D}"/>
    <dgm:cxn modelId="{7C5484C2-43E9-4677-B89B-4678061B1FFA}" type="presOf" srcId="{B3B317DE-0BA3-4C4F-81F3-48CB06B4C358}" destId="{38C3C504-C79F-43E5-8F38-DBA0E1026E4E}" srcOrd="0" destOrd="0" presId="urn:microsoft.com/office/officeart/2005/8/layout/default"/>
    <dgm:cxn modelId="{D7E28CA2-B8A8-4ADF-9EE5-36C907EE3B2C}" srcId="{B3B317DE-0BA3-4C4F-81F3-48CB06B4C358}" destId="{F1125DEF-F940-4762-BA6F-8F102561B902}" srcOrd="3" destOrd="0" parTransId="{81DEEB09-2F8C-4CB0-9BD3-2631026EFDE2}" sibTransId="{9FE46153-E475-4DEA-9635-FA6FF60E4ACF}"/>
    <dgm:cxn modelId="{BDD3912D-D762-470D-8216-3FBDAD95A21D}" srcId="{B3B317DE-0BA3-4C4F-81F3-48CB06B4C358}" destId="{A9BBBE90-D51D-48DB-A81F-180E1212DB4B}" srcOrd="2" destOrd="0" parTransId="{8760FD66-8A46-4EA1-A888-AF6328E431B2}" sibTransId="{695EDC00-B83C-40A6-AFF5-DDA8DA9F5E23}"/>
    <dgm:cxn modelId="{0DB626A0-F06A-44B9-9B3E-144BA0216FC4}" type="presOf" srcId="{90069EDD-7CAD-41F9-9F24-8B6C3C9D9917}" destId="{3651972A-55B4-405E-9947-15D17CB3EEF2}" srcOrd="0" destOrd="0" presId="urn:microsoft.com/office/officeart/2005/8/layout/default"/>
    <dgm:cxn modelId="{CB43099D-B224-45C9-9786-C01A3417AA25}" srcId="{B3B317DE-0BA3-4C4F-81F3-48CB06B4C358}" destId="{90069EDD-7CAD-41F9-9F24-8B6C3C9D9917}" srcOrd="0" destOrd="0" parTransId="{D08F79D3-E986-45A8-8E86-364326DD6B34}" sibTransId="{209AAA81-CB06-466F-B4ED-0C2703270AB3}"/>
    <dgm:cxn modelId="{E67CA8D7-4109-45E9-A2DC-9B3C3AF2C6FD}" type="presOf" srcId="{A9BBBE90-D51D-48DB-A81F-180E1212DB4B}" destId="{EF09066B-346F-4623-A7CC-0EA7CA0876A2}" srcOrd="0" destOrd="0" presId="urn:microsoft.com/office/officeart/2005/8/layout/default"/>
    <dgm:cxn modelId="{2625F300-7198-43A8-A79C-B7E7DC5EF5DF}" type="presOf" srcId="{F1125DEF-F940-4762-BA6F-8F102561B902}" destId="{168F9345-CAF3-4C74-AD5D-B3D06DA32975}" srcOrd="0" destOrd="0" presId="urn:microsoft.com/office/officeart/2005/8/layout/default"/>
    <dgm:cxn modelId="{9601BAD7-50DD-4520-B9F3-4086747B122C}" type="presParOf" srcId="{38C3C504-C79F-43E5-8F38-DBA0E1026E4E}" destId="{3651972A-55B4-405E-9947-15D17CB3EEF2}" srcOrd="0" destOrd="0" presId="urn:microsoft.com/office/officeart/2005/8/layout/default"/>
    <dgm:cxn modelId="{80D944F0-0D77-4DA5-9062-4D3346CC18FC}" type="presParOf" srcId="{38C3C504-C79F-43E5-8F38-DBA0E1026E4E}" destId="{FB0B22BA-CC16-422C-97CA-59CFCC512C03}" srcOrd="1" destOrd="0" presId="urn:microsoft.com/office/officeart/2005/8/layout/default"/>
    <dgm:cxn modelId="{0D7DE9A0-2203-4517-864E-F4710DFAFD3E}" type="presParOf" srcId="{38C3C504-C79F-43E5-8F38-DBA0E1026E4E}" destId="{2FB5B415-7B65-4003-879F-0CC48D6C2066}" srcOrd="2" destOrd="0" presId="urn:microsoft.com/office/officeart/2005/8/layout/default"/>
    <dgm:cxn modelId="{4FC28D95-3E0C-4DE1-B8DF-787605D17C28}" type="presParOf" srcId="{38C3C504-C79F-43E5-8F38-DBA0E1026E4E}" destId="{EC24CD8E-E52D-40F6-B0A4-D594BFF38913}" srcOrd="3" destOrd="0" presId="urn:microsoft.com/office/officeart/2005/8/layout/default"/>
    <dgm:cxn modelId="{DBDFC9F7-E802-4670-A292-EF8197E275CE}" type="presParOf" srcId="{38C3C504-C79F-43E5-8F38-DBA0E1026E4E}" destId="{EF09066B-346F-4623-A7CC-0EA7CA0876A2}" srcOrd="4" destOrd="0" presId="urn:microsoft.com/office/officeart/2005/8/layout/default"/>
    <dgm:cxn modelId="{B5E32605-3066-4136-A5EE-5935101F77F6}" type="presParOf" srcId="{38C3C504-C79F-43E5-8F38-DBA0E1026E4E}" destId="{8EBA0990-B380-4151-BCB0-4FCC238C05AB}" srcOrd="5" destOrd="0" presId="urn:microsoft.com/office/officeart/2005/8/layout/default"/>
    <dgm:cxn modelId="{8D605CF1-BC42-4486-8206-9C00777E2280}" type="presParOf" srcId="{38C3C504-C79F-43E5-8F38-DBA0E1026E4E}" destId="{168F9345-CAF3-4C74-AD5D-B3D06DA32975}" srcOrd="6" destOrd="0" presId="urn:microsoft.com/office/officeart/2005/8/layout/default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CBE8525-5DF1-4FA7-9DE6-63FD167EE011}" type="datetimeFigureOut">
              <a:rPr lang="en-US" smtClean="0"/>
              <a:pPr/>
              <a:t>10/10/2026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A5DD51D-18A8-48CE-81E9-4AFBF8A2DB3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90601"/>
            <a:ext cx="7772400" cy="2609850"/>
          </a:xfrm>
        </p:spPr>
        <p:txBody>
          <a:bodyPr>
            <a:normAutofit/>
          </a:bodyPr>
          <a:lstStyle/>
          <a:p>
            <a:r>
              <a:rPr lang="en-US" b="1" dirty="0"/>
              <a:t>The Shadow Lines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3124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Author: </a:t>
            </a:r>
            <a:r>
              <a:rPr lang="en-US" dirty="0" err="1" smtClean="0">
                <a:solidFill>
                  <a:schemeClr val="tx1"/>
                </a:solidFill>
              </a:rPr>
              <a:t>Amitav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Ghosh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Published: 1988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Subject: Memory, nationalism, borders, and communal violence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Presented by: MANJULA SONI</a:t>
            </a:r>
            <a:br>
              <a:rPr lang="en-US" dirty="0" smtClean="0">
                <a:solidFill>
                  <a:schemeClr val="tx1"/>
                </a:solidFill>
              </a:rPr>
            </a:b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About the Author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Amitav</a:t>
            </a:r>
            <a:r>
              <a:rPr lang="en-US" dirty="0" smtClean="0"/>
              <a:t> </a:t>
            </a:r>
            <a:r>
              <a:rPr lang="en-US" dirty="0" err="1"/>
              <a:t>Ghosh</a:t>
            </a:r>
            <a:r>
              <a:rPr lang="en-US" dirty="0"/>
              <a:t> was born in Calcutta in 1956.</a:t>
            </a:r>
          </a:p>
          <a:p>
            <a:r>
              <a:rPr lang="en-US" dirty="0"/>
              <a:t>He is a prominent Indian novelist writing in English.</a:t>
            </a:r>
          </a:p>
          <a:p>
            <a:r>
              <a:rPr lang="en-US" dirty="0"/>
              <a:t>He studied at the University of Delhi and the University of Oxford.</a:t>
            </a:r>
          </a:p>
          <a:p>
            <a:r>
              <a:rPr lang="en-US" dirty="0"/>
              <a:t>His works frequently explore history, migration, colonialism, and identity.</a:t>
            </a:r>
          </a:p>
          <a:p>
            <a:r>
              <a:rPr lang="en-US" i="1" dirty="0"/>
              <a:t>The Shadow Lines</a:t>
            </a:r>
            <a:r>
              <a:rPr lang="en-US" dirty="0"/>
              <a:t> won the </a:t>
            </a:r>
            <a:r>
              <a:rPr lang="en-US" dirty="0" err="1"/>
              <a:t>Sahitya</a:t>
            </a:r>
            <a:r>
              <a:rPr lang="en-US" dirty="0"/>
              <a:t> </a:t>
            </a:r>
            <a:r>
              <a:rPr lang="en-US" dirty="0" err="1"/>
              <a:t>Akademi</a:t>
            </a:r>
            <a:r>
              <a:rPr lang="en-US" dirty="0"/>
              <a:t> Award in 1989.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Introduction to the Novel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novel was published in 1988.</a:t>
            </a:r>
          </a:p>
          <a:p>
            <a:r>
              <a:rPr lang="en-US" dirty="0"/>
              <a:t>It connects the lives of Indian and British families.</a:t>
            </a:r>
          </a:p>
          <a:p>
            <a:r>
              <a:rPr lang="en-US" dirty="0"/>
              <a:t>The principal settings are Calcutta, Dhaka, and London.</a:t>
            </a:r>
          </a:p>
          <a:p>
            <a:r>
              <a:rPr lang="en-US" dirty="0"/>
              <a:t>It explores the relationship between personal memories and public history.</a:t>
            </a:r>
          </a:p>
          <a:p>
            <a:r>
              <a:rPr lang="en-US" dirty="0"/>
              <a:t>The title questions whether national borders are as permanent or meaningful as people believe.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Historical Background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novel spans several decades of the twentieth century.</a:t>
            </a:r>
          </a:p>
          <a:p>
            <a:r>
              <a:rPr lang="en-US" dirty="0"/>
              <a:t>It recalls the Indian independence movement and the Second World War.</a:t>
            </a:r>
          </a:p>
          <a:p>
            <a:r>
              <a:rPr lang="en-US" dirty="0"/>
              <a:t>The Partition of 1947 reshapes national and personal identities.</a:t>
            </a:r>
          </a:p>
          <a:p>
            <a:r>
              <a:rPr lang="en-US" dirty="0"/>
              <a:t>Communal riots in Calcutta and Dhaka in 1963–64 form a crucial part of the narrative.</a:t>
            </a:r>
          </a:p>
          <a:p>
            <a:r>
              <a:rPr lang="en-US" dirty="0"/>
              <a:t>These events reveal the destructive consequences of nationalism and religious division.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Plot Summary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 </a:t>
            </a:r>
            <a:r>
              <a:rPr lang="en-US" dirty="0"/>
              <a:t>unnamed narrator reconstructs his life through memories and stories.</a:t>
            </a:r>
          </a:p>
          <a:p>
            <a:r>
              <a:rPr lang="en-US" dirty="0"/>
              <a:t>His cousin </a:t>
            </a:r>
            <a:r>
              <a:rPr lang="en-US" dirty="0" err="1"/>
              <a:t>Tridib</a:t>
            </a:r>
            <a:r>
              <a:rPr lang="en-US" dirty="0"/>
              <a:t> introduces him to the power of imagination and knowledge of distant places.</a:t>
            </a:r>
          </a:p>
          <a:p>
            <a:r>
              <a:rPr lang="en-US" dirty="0"/>
              <a:t>The narrator's family is connected to the British Price family.</a:t>
            </a:r>
          </a:p>
          <a:p>
            <a:r>
              <a:rPr lang="en-US" dirty="0" err="1"/>
              <a:t>Tha'mma</a:t>
            </a:r>
            <a:r>
              <a:rPr lang="en-US" dirty="0"/>
              <a:t>, the narrator's grandmother, wishes to bring her elderly uncle </a:t>
            </a:r>
            <a:r>
              <a:rPr lang="en-US" dirty="0" err="1"/>
              <a:t>Jethamoshai</a:t>
            </a:r>
            <a:r>
              <a:rPr lang="en-US" dirty="0"/>
              <a:t> from Dhaka to India.</a:t>
            </a:r>
          </a:p>
          <a:p>
            <a:r>
              <a:rPr lang="en-US" dirty="0"/>
              <a:t>During communal violence, </a:t>
            </a:r>
            <a:r>
              <a:rPr lang="en-US" dirty="0" err="1"/>
              <a:t>Tridib</a:t>
            </a:r>
            <a:r>
              <a:rPr lang="en-US" dirty="0"/>
              <a:t>, </a:t>
            </a:r>
            <a:r>
              <a:rPr lang="en-US" dirty="0" err="1"/>
              <a:t>Jethamoshai</a:t>
            </a:r>
            <a:r>
              <a:rPr lang="en-US" dirty="0"/>
              <a:t>, and </a:t>
            </a:r>
            <a:r>
              <a:rPr lang="en-US" dirty="0" err="1"/>
              <a:t>Khalil</a:t>
            </a:r>
            <a:r>
              <a:rPr lang="en-US" dirty="0"/>
              <a:t> are killed.</a:t>
            </a:r>
          </a:p>
          <a:p>
            <a:r>
              <a:rPr lang="en-US" dirty="0"/>
              <a:t>Years later, the narrator reflects on </a:t>
            </a:r>
            <a:r>
              <a:rPr lang="en-US" dirty="0" err="1"/>
              <a:t>Tridib's</a:t>
            </a:r>
            <a:r>
              <a:rPr lang="en-US" dirty="0"/>
              <a:t> death and the relationship between borders, memory, and violence.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Major Characters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The </a:t>
            </a:r>
            <a:r>
              <a:rPr lang="en-US" b="1" dirty="0"/>
              <a:t>Narrator:</a:t>
            </a:r>
            <a:r>
              <a:rPr lang="en-US" dirty="0"/>
              <a:t> An unnamed observer who reconstructs events through memory.</a:t>
            </a:r>
          </a:p>
          <a:p>
            <a:r>
              <a:rPr lang="en-US" b="1" dirty="0" err="1"/>
              <a:t>Tridib</a:t>
            </a:r>
            <a:r>
              <a:rPr lang="en-US" b="1" dirty="0"/>
              <a:t>:</a:t>
            </a:r>
            <a:r>
              <a:rPr lang="en-US" dirty="0"/>
              <a:t> The narrator's cousin; values imagination, knowledge, and independent thought.</a:t>
            </a:r>
          </a:p>
          <a:p>
            <a:r>
              <a:rPr lang="en-US" b="1" dirty="0" err="1"/>
              <a:t>Tha'mma</a:t>
            </a:r>
            <a:r>
              <a:rPr lang="en-US" b="1" dirty="0"/>
              <a:t>:</a:t>
            </a:r>
            <a:r>
              <a:rPr lang="en-US" dirty="0"/>
              <a:t> The narrator's grandmother; represents discipline, nationalism, and a strong sense of duty.</a:t>
            </a:r>
          </a:p>
          <a:p>
            <a:r>
              <a:rPr lang="en-US" b="1" dirty="0" err="1"/>
              <a:t>Ila</a:t>
            </a:r>
            <a:r>
              <a:rPr lang="en-US" b="1" dirty="0"/>
              <a:t>:</a:t>
            </a:r>
            <a:r>
              <a:rPr lang="en-US" dirty="0"/>
              <a:t> The narrator's cousin; seeks personal freedom and independence.</a:t>
            </a:r>
          </a:p>
          <a:p>
            <a:r>
              <a:rPr lang="en-US" b="1" dirty="0"/>
              <a:t>May Price:</a:t>
            </a:r>
            <a:r>
              <a:rPr lang="en-US" dirty="0"/>
              <a:t> A British woman connected to </a:t>
            </a:r>
            <a:r>
              <a:rPr lang="en-US" dirty="0" err="1"/>
              <a:t>Tridib</a:t>
            </a:r>
            <a:r>
              <a:rPr lang="en-US" dirty="0"/>
              <a:t> through love and tragedy.</a:t>
            </a:r>
          </a:p>
          <a:p>
            <a:r>
              <a:rPr lang="en-US" b="1" dirty="0" err="1"/>
              <a:t>Jethamoshai</a:t>
            </a:r>
            <a:r>
              <a:rPr lang="en-US" b="1" dirty="0"/>
              <a:t>:</a:t>
            </a:r>
            <a:r>
              <a:rPr lang="en-US" dirty="0"/>
              <a:t> </a:t>
            </a:r>
            <a:r>
              <a:rPr lang="en-US" dirty="0" err="1"/>
              <a:t>Tha'mma's</a:t>
            </a:r>
            <a:r>
              <a:rPr lang="en-US" dirty="0"/>
              <a:t> elderly uncle, whose refusal to abandon his home challenges national divisions.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Major Themes</a:t>
            </a:r>
            <a:br>
              <a:rPr lang="en-US" b="1" dirty="0" smtClean="0"/>
            </a:b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Significance of the Title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“</a:t>
            </a:r>
            <a:r>
              <a:rPr lang="en-US" dirty="0"/>
              <a:t>Shadow lines” suggests the invisible or imagined boundaries separating people and nations.</a:t>
            </a:r>
          </a:p>
          <a:p>
            <a:r>
              <a:rPr lang="en-US" dirty="0"/>
              <a:t>Borders may appear fixed on maps, but they are created through political decisions.</a:t>
            </a:r>
          </a:p>
          <a:p>
            <a:r>
              <a:rPr lang="en-US" dirty="0"/>
              <a:t>Despite these divisions, people often share memories, relationships, and cultural connections.</a:t>
            </a:r>
          </a:p>
          <a:p>
            <a:r>
              <a:rPr lang="en-US" dirty="0"/>
              <a:t>The title also highlights the tragic reality that imaginary divisions can produce real violence.</a:t>
            </a:r>
          </a:p>
          <a:p>
            <a:r>
              <a:rPr lang="en-US" b="1" dirty="0"/>
              <a:t>Central idea:</a:t>
            </a:r>
            <a:r>
              <a:rPr lang="en-US" dirty="0"/>
              <a:t> Borders may be drawn on maps, but their consequences are painfully real.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Narrative Technique and Structure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story is narrated in the first person by an unnamed narrator.</a:t>
            </a:r>
          </a:p>
          <a:p>
            <a:r>
              <a:rPr lang="en-US" dirty="0"/>
              <a:t>It is non-linear, moving between different periods and locations.</a:t>
            </a:r>
          </a:p>
          <a:p>
            <a:r>
              <a:rPr lang="en-US" dirty="0"/>
              <a:t>Memories, conversations, and imagination help reconstruct the past.</a:t>
            </a:r>
          </a:p>
          <a:p>
            <a:r>
              <a:rPr lang="en-US" dirty="0"/>
              <a:t>The two sections are titled </a:t>
            </a:r>
            <a:r>
              <a:rPr lang="en-US" b="1" dirty="0"/>
              <a:t>“Going Away”</a:t>
            </a:r>
            <a:r>
              <a:rPr lang="en-US" dirty="0"/>
              <a:t> and </a:t>
            </a:r>
            <a:r>
              <a:rPr lang="en-US" b="1" dirty="0"/>
              <a:t>“Coming Home.”</a:t>
            </a:r>
            <a:endParaRPr lang="en-US" dirty="0"/>
          </a:p>
          <a:p>
            <a:r>
              <a:rPr lang="en-US" dirty="0"/>
              <a:t>The fragmented structure reflects the complex ways people remember history.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Critical Analysis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Ghosh</a:t>
            </a:r>
            <a:r>
              <a:rPr lang="en-US" dirty="0" smtClean="0"/>
              <a:t> </a:t>
            </a:r>
            <a:r>
              <a:rPr lang="en-US" dirty="0"/>
              <a:t>questions extreme nationalism and the assumption that nations have naturally fixed identities.</a:t>
            </a:r>
          </a:p>
          <a:p>
            <a:r>
              <a:rPr lang="en-US" dirty="0"/>
              <a:t>The novel shows how political history enters family life.</a:t>
            </a:r>
          </a:p>
          <a:p>
            <a:r>
              <a:rPr lang="en-US" dirty="0" err="1"/>
              <a:t>Tridib's</a:t>
            </a:r>
            <a:r>
              <a:rPr lang="en-US" dirty="0"/>
              <a:t> death exposes the human cost of communal hatred.</a:t>
            </a:r>
          </a:p>
          <a:p>
            <a:r>
              <a:rPr lang="en-US" dirty="0"/>
              <a:t>The narrator's recollections demonstrate that memory is complex and selective.</a:t>
            </a:r>
          </a:p>
          <a:p>
            <a:r>
              <a:rPr lang="en-US" dirty="0"/>
              <a:t>The work challenges readers to reconsider borders, belonging, and the meaning of home.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Conclusion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i="1" dirty="0" smtClean="0"/>
              <a:t>The </a:t>
            </a:r>
            <a:r>
              <a:rPr lang="en-US" i="1" dirty="0"/>
              <a:t>Shadow Lines</a:t>
            </a:r>
            <a:r>
              <a:rPr lang="en-US" dirty="0"/>
              <a:t> is both a family narrative and a critique of nationalism.</a:t>
            </a:r>
          </a:p>
          <a:p>
            <a:r>
              <a:rPr lang="en-US" dirty="0"/>
              <a:t>It links historical events with personal memories and relationships.</a:t>
            </a:r>
          </a:p>
          <a:p>
            <a:r>
              <a:rPr lang="en-US" dirty="0"/>
              <a:t>It demonstrates that political boundaries cannot erase shared humanity.</a:t>
            </a:r>
          </a:p>
          <a:p>
            <a:r>
              <a:rPr lang="en-US" dirty="0"/>
              <a:t>Its message remains relevant in a world affected by borders, migration, and conflict.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</TotalTime>
  <Words>638</Words>
  <Application>Microsoft Office PowerPoint</Application>
  <PresentationFormat>On-screen Show (4:3)</PresentationFormat>
  <Paragraphs>62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The Shadow Lines </vt:lpstr>
      <vt:lpstr>About the Author </vt:lpstr>
      <vt:lpstr>Introduction to the Novel </vt:lpstr>
      <vt:lpstr>Historical Background </vt:lpstr>
      <vt:lpstr>Plot Summary </vt:lpstr>
      <vt:lpstr>Major Characters </vt:lpstr>
      <vt:lpstr>Major Themes </vt:lpstr>
      <vt:lpstr>Significance of the Title </vt:lpstr>
      <vt:lpstr>Narrative Technique and Structure </vt:lpstr>
      <vt:lpstr>Critical Analysis </vt:lpstr>
      <vt:lpstr>Conclusion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Shadow Lines</dc:title>
  <dc:creator>acer</dc:creator>
  <cp:lastModifiedBy>acer</cp:lastModifiedBy>
  <cp:revision>2</cp:revision>
  <dcterms:created xsi:type="dcterms:W3CDTF">2026-10-10T10:44:50Z</dcterms:created>
  <dcterms:modified xsi:type="dcterms:W3CDTF">2026-10-10T11:06:05Z</dcterms:modified>
</cp:coreProperties>
</file>